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92" r:id="rId5"/>
    <p:sldId id="378" r:id="rId6"/>
    <p:sldId id="379" r:id="rId7"/>
    <p:sldId id="392" r:id="rId8"/>
    <p:sldId id="393" r:id="rId9"/>
    <p:sldId id="394" r:id="rId10"/>
    <p:sldId id="396" r:id="rId11"/>
    <p:sldId id="397" r:id="rId12"/>
    <p:sldId id="377" r:id="rId13"/>
    <p:sldId id="387" r:id="rId14"/>
    <p:sldId id="388" r:id="rId15"/>
    <p:sldId id="389" r:id="rId16"/>
    <p:sldId id="390" r:id="rId17"/>
    <p:sldId id="391" r:id="rId18"/>
    <p:sldId id="381" r:id="rId19"/>
    <p:sldId id="382" r:id="rId20"/>
    <p:sldId id="383" r:id="rId21"/>
    <p:sldId id="38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895"/>
    <a:srgbClr val="8F8B8B"/>
    <a:srgbClr val="FFFFFF"/>
    <a:srgbClr val="3096AA"/>
    <a:srgbClr val="93F1D8"/>
    <a:srgbClr val="257080"/>
    <a:srgbClr val="8DCEDB"/>
    <a:srgbClr val="72573C"/>
    <a:srgbClr val="79EFE9"/>
    <a:srgbClr val="917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>
        <p:scale>
          <a:sx n="66" d="100"/>
          <a:sy n="66" d="100"/>
        </p:scale>
        <p:origin x="576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710B0AF5-F58F-431C-AF49-EBE2D0953188}" type="datetimeFigureOut">
              <a:rPr lang="ko-KR" altLang="en-US" smtClean="0"/>
              <a:pPr/>
              <a:t>2021-01-27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E0DA4CC-4335-47DB-AA52-6E54A7A3B8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11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4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9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1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8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5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81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7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70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8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9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1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91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7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75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06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03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초반 일정계획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818E4-026E-4957-8322-64F23E0B97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8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3948B-D1AE-41B4-87C0-F2787A48B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F4082-08D2-4B49-A6D6-5A06B525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081089-3E81-45BD-B5D8-A16B61A26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B1CBD-EEA3-4ECD-B1ED-B41DC25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465BB-B2E5-4130-9CB5-B8DE141F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6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7E176-8BF1-44CD-ACD2-4C7F8BDA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0BE274-1D97-4DD9-AE3E-9A365DE5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6A224-D7AA-4C2E-8277-3E7BC6D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0EB05-4D24-4F1C-B249-2A9A7AF5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6E412-9B08-4EFA-93B2-125CE68A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7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7CBA46-DA70-4282-995D-082FF4010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A7D0A-453F-42A3-841A-771BA2FEB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3B567-5F66-4E08-855C-68C6D5A6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646A0-99E0-450A-854D-5879BB76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ADACB-4119-417F-AF4B-6CAF44CC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0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29E2B-CCF0-4859-9828-0D7EF02C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0D93B2-331F-407E-A4AE-F4862C82C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AC759-345C-41A0-8DAC-11720A15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172B3-75A0-476C-B0F4-7AE01DFF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CCB32-AF82-49B7-B916-3ACED52D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46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C3233-2B3D-4C40-9194-39707B73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65944-395E-4230-B503-97C04414A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DB1CA-82A0-436C-A14E-1FAA5380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BED90-5AFE-4980-A5DB-91106823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BA1073-57A4-4F92-8582-25593F3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7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05A73-B9CE-4DDD-851E-62DF787F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3BD44-F761-46C7-9B89-F56775B3B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C8DFA-0949-458C-A3C2-68197FC07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8FA20-03B4-43B8-BA19-7DC8713B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E2B687-AAE9-4107-A2D2-A6B37228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5EECA-2218-4D8C-BB92-7FAB1AFA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74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6172B-16F2-4BEA-BF1D-0CFED104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3D6E40-6D1C-4972-B3FD-9C4C6EFE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4BA3C-C2B4-439C-AA87-6DC1CA222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F88F16-7B55-442F-9940-2008315F5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E9B735-56AD-400A-B053-5502C53E9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4BE6B0-1A04-4749-AE45-B8FD49A7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08401C-0089-4D5A-9083-090AAD73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15E426-1098-42D8-805D-AD2DC5AB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54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3F864-866D-4DA0-B291-B1467B32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80CF6B-73A9-4754-B544-08B4CCBE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854610-9510-41B6-87CA-4D20B63E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579832-E2C1-4D28-9585-78223B29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9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193896-A71F-44B0-8AA0-574C12CB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A71ABE-C484-471B-A405-E9E7E681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48328-9B7A-4164-82E7-B7876501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31ED9-FEAE-4E8C-9CC7-4E47E8EF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F183A-EEA5-45E5-8C41-8F9E44CE2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386674-F16F-4239-AB39-DE9C43C21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B40865-6712-4E87-AEAB-54AC85F4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F375-0695-4E3C-87EE-B82DDC07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C4852-1361-43D8-ABE9-0D7C6C08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3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FA458-2508-49B7-B0E4-EDBA6512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6B7BD2-2A06-45B8-A924-38E699612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199004-55A1-42FE-B16D-5583219A3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75FA-639C-49F3-BB18-8EBE46FC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92CC-CA55-42CE-8D8D-E1B99A1D16E3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B89BD-A866-4DB9-97A5-56F97A99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0BBAC-0EB9-4952-9C4F-4F0D2D3C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2A308-B123-43F9-90DE-C9DA234DDC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8E4291-2993-4625-B019-6F2646E8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841E6-E8D4-4BE2-B08D-86D5BC93B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DF093-1105-4921-97C8-FE6F45106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087E92CC-CA55-42CE-8D8D-E1B99A1D16E3}" type="datetimeFigureOut">
              <a:rPr lang="ko-KR" altLang="en-US" smtClean="0"/>
              <a:pPr/>
              <a:t>2021-01-27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43D57-771F-473E-8AA0-D91271564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9432-E023-4B42-9F0B-566073A9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532A308-B123-43F9-90DE-C9DA234DDC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48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앉아있는, 물품, 테이블, 가방이(가) 표시된 사진&#10;&#10;자동 생성된 설명">
            <a:extLst>
              <a:ext uri="{FF2B5EF4-FFF2-40B4-BE49-F238E27FC236}">
                <a16:creationId xmlns:a16="http://schemas.microsoft.com/office/drawing/2014/main" id="{61F1E821-3127-4C6E-BD72-D0443A5A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C1646E-ADF1-485F-AA92-1050D9763A81}"/>
              </a:ext>
            </a:extLst>
          </p:cNvPr>
          <p:cNvSpPr/>
          <p:nvPr/>
        </p:nvSpPr>
        <p:spPr>
          <a:xfrm>
            <a:off x="0" y="0"/>
            <a:ext cx="1219047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55B2A77-66EF-4D64-8DF5-788C667F18BA}"/>
              </a:ext>
            </a:extLst>
          </p:cNvPr>
          <p:cNvSpPr/>
          <p:nvPr/>
        </p:nvSpPr>
        <p:spPr>
          <a:xfrm>
            <a:off x="2863236" y="1578902"/>
            <a:ext cx="6464004" cy="3700196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2F58DF-5A68-4E86-9541-C1B288B2619E}"/>
              </a:ext>
            </a:extLst>
          </p:cNvPr>
          <p:cNvSpPr txBox="1"/>
          <p:nvPr/>
        </p:nvSpPr>
        <p:spPr>
          <a:xfrm>
            <a:off x="3446916" y="5883883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김가경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이준서 </a:t>
            </a:r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임보영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pc="600" dirty="0" err="1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추유림</a:t>
            </a:r>
            <a:r>
              <a:rPr lang="ko-KR" altLang="en-US" spc="600" dirty="0">
                <a:solidFill>
                  <a:srgbClr val="2570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황유정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E4DBCA-3F04-4CD2-94AF-394570AB1A87}"/>
              </a:ext>
            </a:extLst>
          </p:cNvPr>
          <p:cNvSpPr txBox="1"/>
          <p:nvPr/>
        </p:nvSpPr>
        <p:spPr>
          <a:xfrm>
            <a:off x="3873316" y="3921465"/>
            <a:ext cx="444384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소중한</a:t>
            </a:r>
            <a:r>
              <a:rPr lang="en-US" altLang="ko-KR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것을 찾아주는</a:t>
            </a:r>
            <a:r>
              <a:rPr lang="en-US" altLang="ko-KR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아름다운 사람들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01D94-3D9E-4600-8A35-96788A786F58}"/>
              </a:ext>
            </a:extLst>
          </p:cNvPr>
          <p:cNvSpPr txBox="1"/>
          <p:nvPr/>
        </p:nvSpPr>
        <p:spPr>
          <a:xfrm>
            <a:off x="3922969" y="2391921"/>
            <a:ext cx="4346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 </a:t>
            </a:r>
            <a:r>
              <a:rPr lang="en-US" altLang="ko-KR" sz="1000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9600" spc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GEM</a:t>
            </a:r>
            <a:endParaRPr lang="ko-KR" altLang="en-US" sz="96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D4939-65A2-46E2-BBA4-04AB8AB6DCC6}"/>
              </a:ext>
            </a:extLst>
          </p:cNvPr>
          <p:cNvSpPr txBox="1"/>
          <p:nvPr/>
        </p:nvSpPr>
        <p:spPr>
          <a:xfrm>
            <a:off x="4496569" y="2910650"/>
            <a:ext cx="675185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</a:t>
            </a:r>
          </a:p>
          <a:p>
            <a:pPr>
              <a:lnSpc>
                <a:spcPct val="80000"/>
              </a:lnSpc>
            </a:pPr>
            <a:r>
              <a:rPr lang="en-US" altLang="ko-KR" sz="2800" spc="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</a:t>
            </a:r>
            <a:endParaRPr lang="ko-KR" altLang="en-US" sz="2800" spc="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7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31047" y="3462128"/>
            <a:ext cx="2776463" cy="399510"/>
          </a:xfrm>
          <a:prstGeom prst="roundRect">
            <a:avLst/>
          </a:prstGeom>
          <a:solidFill>
            <a:srgbClr val="8F8B8B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15281" y="4573573"/>
            <a:ext cx="2776463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조회 페이지 개발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0C05F7-0CAD-4F39-9398-74D3246B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" t="14067" r="1399" b="8134"/>
          <a:stretch/>
        </p:blipFill>
        <p:spPr>
          <a:xfrm>
            <a:off x="2404076" y="4902025"/>
            <a:ext cx="2999910" cy="13716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930DE7-FED8-47DA-806B-4DE3CF6A3972}"/>
              </a:ext>
            </a:extLst>
          </p:cNvPr>
          <p:cNvSpPr txBox="1"/>
          <p:nvPr/>
        </p:nvSpPr>
        <p:spPr>
          <a:xfrm>
            <a:off x="469832" y="3951771"/>
            <a:ext cx="548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웹사이트의 가장 첫 페이지인 메인 페이지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개발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유저에게 가장 처음으로 보여지는 화면인 만큼 심혈을 기울임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찾고자 하는 분실물이나 습득물을 쉽게 찾을 수 있도록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배치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FA3F4E7-D96A-4E66-9B5D-C619CC1A6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8" t="27974" r="14542" b="10436"/>
          <a:stretch/>
        </p:blipFill>
        <p:spPr>
          <a:xfrm>
            <a:off x="6528725" y="2419490"/>
            <a:ext cx="2424568" cy="1174927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CC3543-562D-41F8-A7AB-254233125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6" t="10436" r="14610" b="10436"/>
          <a:stretch/>
        </p:blipFill>
        <p:spPr>
          <a:xfrm>
            <a:off x="9601193" y="2395734"/>
            <a:ext cx="1813602" cy="1174927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475FBCD-5CBF-4722-B36A-4806C18B5315}"/>
              </a:ext>
            </a:extLst>
          </p:cNvPr>
          <p:cNvSpPr/>
          <p:nvPr/>
        </p:nvSpPr>
        <p:spPr>
          <a:xfrm>
            <a:off x="9024990" y="2851266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rgbClr val="4A8895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0FA20-3479-4725-8A4B-F2F133103F06}"/>
              </a:ext>
            </a:extLst>
          </p:cNvPr>
          <p:cNvSpPr txBox="1"/>
          <p:nvPr/>
        </p:nvSpPr>
        <p:spPr>
          <a:xfrm>
            <a:off x="6475763" y="3675473"/>
            <a:ext cx="5439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등록페이지에서 받은 데이터를 조회 페이지로 넘겨주는 작업을 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정보 페이지에선 사진과 각 정보들 그리고 지도를 볼 수 있음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9018C2-6926-478D-B76F-3698A45A0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44" t="46875" r="13853" b="35377"/>
          <a:stretch/>
        </p:blipFill>
        <p:spPr>
          <a:xfrm>
            <a:off x="6504768" y="5587842"/>
            <a:ext cx="5147702" cy="725838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991C7-EDF1-4A36-8EA4-1CDE4D70DF8B}"/>
              </a:ext>
            </a:extLst>
          </p:cNvPr>
          <p:cNvSpPr txBox="1"/>
          <p:nvPr/>
        </p:nvSpPr>
        <p:spPr>
          <a:xfrm>
            <a:off x="6495284" y="4996353"/>
            <a:ext cx="4808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카테고리별 조회 기능도 구현함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등록과 조회 모두 로그인을 했을 때만 이용할 수 있도록 개발함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518169-2345-4EF2-96C4-1A95E249B604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0052722-B79B-404D-AE81-F62B48298AEB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A0FD6A6-D574-4A9E-9149-48F243F47CB4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4BCAA19-A485-462E-A459-10D41E21FD74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BECDFFC-7659-4802-835F-DB816D15ACC9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E380F3F9-E093-485F-9967-A8836783F263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42C96CA-F935-4E7D-A458-37059A413D7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F21A03A0-C9B1-4913-80EA-5B700B7EAE28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20383032-A0C9-4D5E-891B-AED7C014BB67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029FC90A-FA1F-4186-B363-36BE2E8AD31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C827D58-70AD-43BF-86EB-60464E24FBF8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422A-41F8-4C77-8C0F-809C3C8CAE97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1120ED6-3248-415F-B94E-CAE871909F2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7372AF5-8CE4-4380-9F8F-83A5B0E3C6ED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4E5E9ABC-C0CE-4E8C-9331-E1D89B645067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131304F-A008-4BAE-9F1F-87B5D383F98B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57104EE-C7E1-4DEC-9D01-A359AD4C67C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2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116541" y="5293117"/>
            <a:ext cx="2776463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전체적인 틀 재점검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28726" y="4559781"/>
            <a:ext cx="3341104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페이지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83300" y="5033069"/>
            <a:ext cx="5481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회원가입과 로그인 기능 구현함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 계정으로도 로그인을 할 수 있도록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Naver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Google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연동함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상태에 따라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NavBar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프로필 칸이 바뀌도록 개발함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1185863" y="4637112"/>
            <a:ext cx="484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연결하는 과정에서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수정함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NavBar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상단에 위치한 메뉴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하위메뉴 링크도 수정함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E6A3FFD-49D5-4909-B007-FFF13CF53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r="32927" b="5695"/>
          <a:stretch/>
        </p:blipFill>
        <p:spPr>
          <a:xfrm>
            <a:off x="6618037" y="1871091"/>
            <a:ext cx="1261272" cy="1513841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3D4CA0-404B-4A12-A9A8-8BCB247CD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7" t="9263" r="36308" b="10253"/>
          <a:stretch/>
        </p:blipFill>
        <p:spPr>
          <a:xfrm>
            <a:off x="9330380" y="1871090"/>
            <a:ext cx="1253617" cy="1516069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316DC03-241F-4993-935C-4501273F08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4" t="19456" r="36885" b="10811"/>
          <a:stretch/>
        </p:blipFill>
        <p:spPr>
          <a:xfrm>
            <a:off x="7985418" y="1871090"/>
            <a:ext cx="1238853" cy="1536429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BB3473-0E4B-479A-BC0F-D72639A87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4" t="6728" r="1605" b="88131"/>
          <a:stretch/>
        </p:blipFill>
        <p:spPr>
          <a:xfrm>
            <a:off x="6677897" y="3753689"/>
            <a:ext cx="981512" cy="352562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C9E82D-218B-4BBE-A11E-1FB76E5419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23" t="7339" r="2216" b="86922"/>
          <a:stretch/>
        </p:blipFill>
        <p:spPr>
          <a:xfrm>
            <a:off x="8376337" y="3726534"/>
            <a:ext cx="1750848" cy="393598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61021C-9A83-43D0-8842-D6E117643B70}"/>
              </a:ext>
            </a:extLst>
          </p:cNvPr>
          <p:cNvSpPr txBox="1"/>
          <p:nvPr/>
        </p:nvSpPr>
        <p:spPr>
          <a:xfrm>
            <a:off x="6586214" y="4082638"/>
            <a:ext cx="155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비회원일 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CECE5C-1604-4DC8-AD47-88825B239281}"/>
              </a:ext>
            </a:extLst>
          </p:cNvPr>
          <p:cNvSpPr txBox="1"/>
          <p:nvPr/>
        </p:nvSpPr>
        <p:spPr>
          <a:xfrm>
            <a:off x="8376337" y="4089812"/>
            <a:ext cx="155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했을 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BD203E-F7FC-4907-9793-D655B4331646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B92164-5FD4-41FC-B3BF-7462A765CC02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CA75CBF-1A29-4817-B9F4-E631F2264DA1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0480A24-D3BE-4332-B740-ECAEF58B032A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C4217B26-B5FD-4D66-9672-0E6B622CB5BB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026C0644-0183-4BF6-B118-9A7F804F5DC3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FD28155-A8C5-4DD5-A7BF-F8CF92246897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D48F994C-2844-4D89-A9D0-D05E44960AB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F19A5B6-D0D6-46AE-9F8E-4B9BCB61B60E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528ED50E-6E2A-4A6C-AEBC-E63B9F30B685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89153D4-A760-4C06-A0FD-0BB6BC162AC3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7179F92-FC5D-4D57-84A7-CCF32A4CFEF0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19CD3EB-2C33-43D5-BE8A-1ED6949EA791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25218F4-17EA-4892-B0A2-5C6BDAF9C1C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E514492-35B9-4148-95BF-F3520910FFB2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4CF8054-9D38-4CE4-9AD3-BD14A540AF70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BE6E78-4181-44B1-BB60-BC747F1FFDC4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DC63304D-3BF4-454F-A505-A666448431F6}"/>
              </a:ext>
            </a:extLst>
          </p:cNvPr>
          <p:cNvSpPr/>
          <p:nvPr/>
        </p:nvSpPr>
        <p:spPr>
          <a:xfrm>
            <a:off x="7769014" y="3753689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rgbClr val="4A8895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9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2273687" y="1380284"/>
            <a:ext cx="3520073" cy="446049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검색결과 페이지 및 마이페이지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28725" y="2335720"/>
            <a:ext cx="3341104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 페이지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90944" y="2854123"/>
            <a:ext cx="5405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회원의 닉네임과 비밀번호를 변경할 수 있는 기능을 구현함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회원이 등록한 분실물을 한 번에 확인할 수 있는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분실물 목록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＇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기능과 회원탈퇴 기능을 구현했고 로그인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회원탈퇴 성공 시 팝업창이 뜨도록 수정함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1789889" y="1896953"/>
            <a:ext cx="4110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회원탈퇴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분실물 목록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검색결과 페이지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D88E80-3704-487A-8442-A514B08D9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4" t="18425" r="15076" b="4709"/>
          <a:stretch/>
        </p:blipFill>
        <p:spPr>
          <a:xfrm>
            <a:off x="3310568" y="2893056"/>
            <a:ext cx="2336326" cy="144620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258959-8D60-4C5E-8230-8FD9D8B5483A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59D617-C69F-4293-9544-85300C8546BB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76DE3B4-ED8E-4704-8918-4EA36B0BC33B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6CA4E18-3AB4-4A76-B071-2E4589B91828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81DF990C-6416-42B9-BFE0-5B816C33324E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9D8B30D7-7CF0-4DCC-9DEF-985A0448E95F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C109693-F3CD-4674-B391-B4F2BF3F9F0C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12BE41F5-401E-4915-8E50-57DDB80ABE3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2830A584-BD28-4564-8641-80D1D7DFA375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CBEE0D9-70A5-4D78-9EC1-77802645982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B49B0C9-DE4D-4717-91D5-8625EB05E1DE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6897F6C-9DE9-4ABD-965D-7888350D607B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F7069DE-6EFF-4C36-807D-DFF328FF5E5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5AF1E27-2243-41B7-8E6C-3F3DE26918C3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7A73426-67A5-413D-8E26-D991693D5C9A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250A26B-F7A0-47BA-8315-D723241F52A5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B889D0A-1C25-4486-903C-84C435B4FB8A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7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1336299" y="2312452"/>
            <a:ext cx="4510418" cy="446049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버튼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페이지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디자인 수정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07549" y="3057430"/>
            <a:ext cx="3475335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 수정 및 삭제 기능 개발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05899" y="3529226"/>
            <a:ext cx="452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자신이 등록한 분실물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습득물 글을 수정할 수 있는 기능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그리고 삭제할 수 있는 기능을 구현하였음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949124" y="2844225"/>
            <a:ext cx="497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카테고리 버튼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조회페이지의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디자인 수정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4E873F-12A7-4B46-9B88-81C24451C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7" t="6605" r="17225" b="6178"/>
          <a:stretch/>
        </p:blipFill>
        <p:spPr>
          <a:xfrm>
            <a:off x="6636458" y="4213951"/>
            <a:ext cx="2301719" cy="1774160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C8A3858-05AB-4BCF-93C2-961CA0ADF2F6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BF13A3-7485-4888-A432-5A00146E0005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13B6915-87A8-4384-ABDE-75346ADBE6B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9CD734A-BFDA-406A-B82D-D8091B9BEBE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43C7F64-9446-461F-B28D-1C20925720E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F646AE0-6B4A-47DD-A757-3A0AF1B5CB3F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34453C69-350A-4DD9-9C76-EB2DC275588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5A1FC8FD-B5B4-41ED-BF48-AACABF53D474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73E46B0-8F90-410F-A48A-D0E590487A43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D5B85B0C-F5E2-4676-8852-B1B966931DB0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311B544-151E-4450-9444-8CE8BAA7B300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1AE5F13-8637-4D14-BAE1-E7E658A39E16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19F26FC-B481-4DA8-8CBC-3A5686672658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646D3E4-1E58-4184-A027-C75CC573153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77FF25F-6D79-410E-B83F-74EB479B4260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BDFD104-5647-4C96-B2F3-B53B7DA57EA1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04EF65A-AD76-44AE-B874-06E48A128CD1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56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7EC0C1-FA43-46BC-83E1-DF34E1CF1299}"/>
              </a:ext>
            </a:extLst>
          </p:cNvPr>
          <p:cNvCxnSpPr/>
          <p:nvPr/>
        </p:nvCxnSpPr>
        <p:spPr>
          <a:xfrm>
            <a:off x="6096000" y="864066"/>
            <a:ext cx="0" cy="567095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00617" y="4581020"/>
            <a:ext cx="2823397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 최종 점검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82158" y="5884734"/>
            <a:ext cx="3475335" cy="375075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기능 구현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407551" y="5002258"/>
            <a:ext cx="517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분실물과 습득물 중 하나를 선택해 검색할 수 있는 기능 구현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검색페이지 페이징까지 구현한 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전체적으로 다시 확인함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전에 고치지 못 했던 조회수 오류도 수정함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544FC-FAEF-417E-BDFD-5192E9A2558A}"/>
              </a:ext>
            </a:extLst>
          </p:cNvPr>
          <p:cNvSpPr txBox="1"/>
          <p:nvPr/>
        </p:nvSpPr>
        <p:spPr>
          <a:xfrm>
            <a:off x="962976" y="3928678"/>
            <a:ext cx="4941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이전에 고치지 못 한 부분 모두 수정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CSS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재점검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페이지에서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제대로 불러오지 못 했던 현상 고침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432C1-BD95-4672-AE78-481419494CCF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(1/18~24)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3BB9172-AAC8-4F66-B4FC-602F891919E4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2B51C6-4F25-41FD-8FC0-C8D6C91F2709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419B1FED-FFD7-4A48-B27B-0683C4D98522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10B368C3-5043-4EFF-A96B-54E871BD91F0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89AB692F-C1CA-435C-9297-C57A6364C039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F7755615-6DDC-4892-BA65-2EAEA884705B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77E3492-7BEA-4A25-AD0E-7D4116E12C6A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41951FC4-011A-4C30-A64F-B64616669DCB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1FAA992-5D0D-4F83-A122-B678C6D89B4E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8342E8B-808B-4AAB-B5AD-82BAE5705B69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4B36A1B-DF05-455B-898F-42342EF0A8D5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4B2C21D-2DD2-48AE-8891-84AD7983499C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6EE433A-DFD3-4F3B-86C3-7C25730E8B36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1CC681B-86F1-45B1-977B-A581B8D69188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BF29C71-AA35-4345-AD19-AF7266B3C498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E2C48A1-323C-4B99-B989-3C117D27F470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3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47375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 최종결과물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23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00496-F7EC-4ED2-88FF-12D6B44E115B}"/>
              </a:ext>
            </a:extLst>
          </p:cNvPr>
          <p:cNvSpPr txBox="1"/>
          <p:nvPr/>
        </p:nvSpPr>
        <p:spPr>
          <a:xfrm>
            <a:off x="580571" y="120942"/>
            <a:ext cx="247375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. 최종결과물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18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IV.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7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0681-0720-479D-BDF2-3495037D3E38}"/>
              </a:ext>
            </a:extLst>
          </p:cNvPr>
          <p:cNvSpPr txBox="1"/>
          <p:nvPr/>
        </p:nvSpPr>
        <p:spPr>
          <a:xfrm>
            <a:off x="580571" y="120942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IV.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예산안</a:t>
            </a:r>
          </a:p>
        </p:txBody>
      </p:sp>
    </p:spTree>
    <p:extLst>
      <p:ext uri="{BB962C8B-B14F-4D97-AF65-F5344CB8AC3E}">
        <p14:creationId xmlns:p14="http://schemas.microsoft.com/office/powerpoint/2010/main" val="152459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822A5B-CBD0-4A5F-9D3C-48670F9C364F}"/>
              </a:ext>
            </a:extLst>
          </p:cNvPr>
          <p:cNvSpPr/>
          <p:nvPr/>
        </p:nvSpPr>
        <p:spPr>
          <a:xfrm>
            <a:off x="3842044" y="1387552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0542D7-E83F-4C32-91E1-4A0103CDF26A}"/>
              </a:ext>
            </a:extLst>
          </p:cNvPr>
          <p:cNvSpPr/>
          <p:nvPr/>
        </p:nvSpPr>
        <p:spPr>
          <a:xfrm>
            <a:off x="3949620" y="1469477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-35859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F9982-2042-4C20-8BDE-D668D614D4C2}"/>
              </a:ext>
            </a:extLst>
          </p:cNvPr>
          <p:cNvSpPr txBox="1"/>
          <p:nvPr/>
        </p:nvSpPr>
        <p:spPr>
          <a:xfrm>
            <a:off x="4148137" y="1450654"/>
            <a:ext cx="480185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I.	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초기계획안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C2434-7FD8-4842-BCDB-BC231AF38E8A}"/>
              </a:ext>
            </a:extLst>
          </p:cNvPr>
          <p:cNvSpPr/>
          <p:nvPr/>
        </p:nvSpPr>
        <p:spPr>
          <a:xfrm>
            <a:off x="0" y="-37215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D139F0-3FE7-4B0A-938D-488E3A44AA14}"/>
              </a:ext>
            </a:extLst>
          </p:cNvPr>
          <p:cNvSpPr/>
          <p:nvPr/>
        </p:nvSpPr>
        <p:spPr>
          <a:xfrm>
            <a:off x="4290280" y="2672545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B699DB3-DAB7-427A-8599-36BA3928332E}"/>
              </a:ext>
            </a:extLst>
          </p:cNvPr>
          <p:cNvSpPr/>
          <p:nvPr/>
        </p:nvSpPr>
        <p:spPr>
          <a:xfrm>
            <a:off x="4397856" y="2754470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9FCD55-32A0-4632-A630-D35B05C8B5B7}"/>
              </a:ext>
            </a:extLst>
          </p:cNvPr>
          <p:cNvSpPr txBox="1"/>
          <p:nvPr/>
        </p:nvSpPr>
        <p:spPr>
          <a:xfrm>
            <a:off x="4532329" y="2735647"/>
            <a:ext cx="4865903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II.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세부일정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3DB1904-C2E3-4C3B-BB6E-B38B851A048C}"/>
              </a:ext>
            </a:extLst>
          </p:cNvPr>
          <p:cNvSpPr/>
          <p:nvPr/>
        </p:nvSpPr>
        <p:spPr>
          <a:xfrm>
            <a:off x="4290280" y="3860650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4C97EA8-F733-40EE-B51C-01AC08D30616}"/>
              </a:ext>
            </a:extLst>
          </p:cNvPr>
          <p:cNvSpPr/>
          <p:nvPr/>
        </p:nvSpPr>
        <p:spPr>
          <a:xfrm>
            <a:off x="4397856" y="3942575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80442-D4A8-47F3-A0FD-7F97E858FA08}"/>
              </a:ext>
            </a:extLst>
          </p:cNvPr>
          <p:cNvSpPr txBox="1"/>
          <p:nvPr/>
        </p:nvSpPr>
        <p:spPr>
          <a:xfrm>
            <a:off x="4476608" y="3923752"/>
            <a:ext cx="493058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III.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최종결과물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2348028-5706-4530-9657-2077169A8472}"/>
              </a:ext>
            </a:extLst>
          </p:cNvPr>
          <p:cNvSpPr/>
          <p:nvPr/>
        </p:nvSpPr>
        <p:spPr>
          <a:xfrm>
            <a:off x="3842044" y="5143421"/>
            <a:ext cx="6336117" cy="856793"/>
          </a:xfrm>
          <a:prstGeom prst="roundRect">
            <a:avLst>
              <a:gd name="adj" fmla="val 50000"/>
            </a:avLst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8E7816C-036A-4319-8CA7-F02C4134118D}"/>
              </a:ext>
            </a:extLst>
          </p:cNvPr>
          <p:cNvSpPr/>
          <p:nvPr/>
        </p:nvSpPr>
        <p:spPr>
          <a:xfrm>
            <a:off x="3949620" y="5225346"/>
            <a:ext cx="715247" cy="680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74937E-DB9F-4819-8A2C-66CB198FF5AB}"/>
              </a:ext>
            </a:extLst>
          </p:cNvPr>
          <p:cNvSpPr txBox="1"/>
          <p:nvPr/>
        </p:nvSpPr>
        <p:spPr>
          <a:xfrm>
            <a:off x="4028373" y="5206523"/>
            <a:ext cx="492162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257080"/>
              </a:buClr>
            </a:pPr>
            <a:r>
              <a:rPr lang="en-US" altLang="ko-KR" sz="24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IV.	 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예산안</a:t>
            </a:r>
            <a:endParaRPr lang="en-US" altLang="ko-KR" sz="2400" b="1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FA31C4C7-3B73-4527-9643-8A6350AC4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872" y="2163051"/>
            <a:ext cx="2543175" cy="28194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8E66A9A-6461-45E1-A0E6-A069983C0BCB}"/>
              </a:ext>
            </a:extLst>
          </p:cNvPr>
          <p:cNvSpPr/>
          <p:nvPr/>
        </p:nvSpPr>
        <p:spPr>
          <a:xfrm>
            <a:off x="521993" y="1126472"/>
            <a:ext cx="3073763" cy="5125369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7C969-BB7B-4360-A530-640E1182219F}"/>
              </a:ext>
            </a:extLst>
          </p:cNvPr>
          <p:cNvSpPr txBox="1"/>
          <p:nvPr/>
        </p:nvSpPr>
        <p:spPr>
          <a:xfrm>
            <a:off x="580571" y="120942"/>
            <a:ext cx="163564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Contents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80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D64090-9F5B-4DF0-8189-A1C1C2B25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33041"/>
              </p:ext>
            </p:extLst>
          </p:nvPr>
        </p:nvGraphicFramePr>
        <p:xfrm>
          <a:off x="2898475" y="1385388"/>
          <a:ext cx="6395047" cy="4643397"/>
        </p:xfrm>
        <a:graphic>
          <a:graphicData uri="http://schemas.openxmlformats.org/drawingml/2006/table">
            <a:tbl>
              <a:tblPr/>
              <a:tblGrid>
                <a:gridCol w="1158673">
                  <a:extLst>
                    <a:ext uri="{9D8B030D-6E8A-4147-A177-3AD203B41FA5}">
                      <a16:colId xmlns:a16="http://schemas.microsoft.com/office/drawing/2014/main" val="1617025059"/>
                    </a:ext>
                  </a:extLst>
                </a:gridCol>
                <a:gridCol w="2618187">
                  <a:extLst>
                    <a:ext uri="{9D8B030D-6E8A-4147-A177-3AD203B41FA5}">
                      <a16:colId xmlns:a16="http://schemas.microsoft.com/office/drawing/2014/main" val="2035746979"/>
                    </a:ext>
                  </a:extLst>
                </a:gridCol>
                <a:gridCol w="2618187">
                  <a:extLst>
                    <a:ext uri="{9D8B030D-6E8A-4147-A177-3AD203B41FA5}">
                      <a16:colId xmlns:a16="http://schemas.microsoft.com/office/drawing/2014/main" val="3132898402"/>
                    </a:ext>
                  </a:extLst>
                </a:gridCol>
              </a:tblGrid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날짜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프론트 엔드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백 엔드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83525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12/21 ~ 12/27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_ac" panose="020B0600000101010101" pitchFamily="50" charset="-127"/>
                        </a:rPr>
                        <a:t>html,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_ac" panose="020B0600000101010101" pitchFamily="50" charset="-127"/>
                        </a:rPr>
                        <a:t>css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학습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1, 6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html,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css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스터디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775824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12/28 ~ 1/3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웹 프로토타입 설계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javascript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학습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3, 8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장고 스터디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363804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전반적인 웹 구조 짜기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561287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1/5 ~ 1/10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메인 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유실물 등록 및 조회 페이지 프론트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장고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SQL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스터디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56353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1/11 ~ 1/14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부가 페이지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마이 페이지 프론트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메인 페이지 파트 백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54041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1/15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메인 페이지 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프론트 연결 및 확인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54554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1/16 ~ 1/18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Javascript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, React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학습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3, 5, 6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참고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유실물 등록 및 조회 파트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백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01256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1/19 ~ 1/21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전반적인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UI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수정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도서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4, 8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참고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마이 페이지 파트 백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738178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1/22~ 1/24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두더지 부가 페이지 백 엔드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542342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1/25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대면 회의 예정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바탕" panose="02030600000101010101" pitchFamily="18" charset="-127"/>
                        </a:rPr>
                        <a:t>웹 개발 최종 회의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50993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1/26 ~ 1/28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프로젝트 영상 편집 및 결과 보고서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328889"/>
                  </a:ext>
                </a:extLst>
              </a:tr>
              <a:tr h="258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1/29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_ac" panose="020B0600000101010101" pitchFamily="50" charset="-127"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바탕" panose="02030600000101010101" pitchFamily="18" charset="-127"/>
                        </a:rPr>
                        <a:t>영상 및 결과 보고서 제출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936" marR="63936" marT="17676" marB="1767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6305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2D9738D-959B-4BA1-8629-A42601FE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1844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8BC60-7ADF-45BD-A2B0-8A2287EED994}"/>
              </a:ext>
            </a:extLst>
          </p:cNvPr>
          <p:cNvSpPr txBox="1"/>
          <p:nvPr/>
        </p:nvSpPr>
        <p:spPr>
          <a:xfrm>
            <a:off x="580571" y="120942"/>
            <a:ext cx="22813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초기계획안</a:t>
            </a:r>
          </a:p>
        </p:txBody>
      </p:sp>
    </p:spTree>
    <p:extLst>
      <p:ext uri="{BB962C8B-B14F-4D97-AF65-F5344CB8AC3E}">
        <p14:creationId xmlns:p14="http://schemas.microsoft.com/office/powerpoint/2010/main" val="257204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143B7-F32C-419C-8AA2-58A3FC5264AE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(12/21~28)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2368832" y="1382532"/>
            <a:ext cx="3478450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 학습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900C1E-A9AF-4C5A-9BCD-914DD7FD517E}"/>
              </a:ext>
            </a:extLst>
          </p:cNvPr>
          <p:cNvSpPr txBox="1"/>
          <p:nvPr/>
        </p:nvSpPr>
        <p:spPr>
          <a:xfrm>
            <a:off x="2310734" y="1856621"/>
            <a:ext cx="3629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‘DO IT! HTML+CSS3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웹표준의 정석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책과 생활코딩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드림코딩 강의를 통한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HTML, CSS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학습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473460" y="2312452"/>
            <a:ext cx="2776463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공부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6529496" y="3929800"/>
            <a:ext cx="3220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생활코딩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mySQL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통해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개념 학습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7DF16190-4C3D-4EA1-8287-8F48403D78AA}"/>
              </a:ext>
            </a:extLst>
          </p:cNvPr>
          <p:cNvSpPr/>
          <p:nvPr/>
        </p:nvSpPr>
        <p:spPr>
          <a:xfrm>
            <a:off x="6521042" y="3462168"/>
            <a:ext cx="3229085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및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공부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CDFD04-2BBF-49F3-BCA5-1B4F8A46E109}"/>
              </a:ext>
            </a:extLst>
          </p:cNvPr>
          <p:cNvSpPr txBox="1"/>
          <p:nvPr/>
        </p:nvSpPr>
        <p:spPr>
          <a:xfrm>
            <a:off x="6416399" y="2774687"/>
            <a:ext cx="3793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생활코딩 강의를 통한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태그 공부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FB0EB25-748A-4C95-819B-C466EE6EF554}"/>
              </a:ext>
            </a:extLst>
          </p:cNvPr>
          <p:cNvSpPr/>
          <p:nvPr/>
        </p:nvSpPr>
        <p:spPr>
          <a:xfrm>
            <a:off x="2743086" y="3381104"/>
            <a:ext cx="3075006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클론코딩을 </a:t>
            </a:r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통한 기초개념 응용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823CBDD-BE23-45E8-99D3-E265668E967F}"/>
              </a:ext>
            </a:extLst>
          </p:cNvPr>
          <p:cNvSpPr/>
          <p:nvPr/>
        </p:nvSpPr>
        <p:spPr>
          <a:xfrm>
            <a:off x="2858832" y="4514575"/>
            <a:ext cx="2959260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웹서칭을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통한 디자인 벤치마킹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08F98-4366-4EA7-BCA2-258463FC3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" y="1875908"/>
            <a:ext cx="930838" cy="11154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075B6C-1AAD-424B-982F-A30ADD6B41A7}"/>
              </a:ext>
            </a:extLst>
          </p:cNvPr>
          <p:cNvSpPr txBox="1"/>
          <p:nvPr/>
        </p:nvSpPr>
        <p:spPr>
          <a:xfrm>
            <a:off x="1977613" y="3892558"/>
            <a:ext cx="4009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드림코딩 강의와 클론 코딩을 통한 기초개념 응용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10A98D-D2C3-43A9-B472-8AD46CE13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3" t="12253" r="73806" b="6192"/>
          <a:stretch/>
        </p:blipFill>
        <p:spPr>
          <a:xfrm>
            <a:off x="433266" y="2185368"/>
            <a:ext cx="575072" cy="496509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EAA57D-47D6-4967-A8A8-A0136A97A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82" y="3529226"/>
            <a:ext cx="1028995" cy="3808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3753211-65D5-4CF0-883A-D1F840C667E1}"/>
              </a:ext>
            </a:extLst>
          </p:cNvPr>
          <p:cNvSpPr txBox="1"/>
          <p:nvPr/>
        </p:nvSpPr>
        <p:spPr>
          <a:xfrm>
            <a:off x="2170653" y="5032832"/>
            <a:ext cx="3816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TEMPLEAED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디자인 벤치마킹 사이트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웹서칭을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통한 디자인 실습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0B6E2F-C736-49E2-8AFA-261931C1E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04" y="4867545"/>
            <a:ext cx="1080000" cy="1275344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E28F60-6018-4DB4-B20C-F40572A41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86" y="4850594"/>
            <a:ext cx="1080000" cy="1292295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A7BF44-8726-4728-A791-29A8B2853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8" y="4585042"/>
            <a:ext cx="1605294" cy="12482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29B8438-69E7-459C-A7B3-1A42330E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1" b="35829"/>
          <a:stretch/>
        </p:blipFill>
        <p:spPr>
          <a:xfrm>
            <a:off x="10126923" y="2554458"/>
            <a:ext cx="1469445" cy="865091"/>
          </a:xfrm>
          <a:prstGeom prst="rect">
            <a:avLst/>
          </a:prstGeom>
          <a:ln>
            <a:solidFill>
              <a:srgbClr val="257080"/>
            </a:solidFill>
          </a:ln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5B099E-D574-4747-B62F-8940314105E7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CCBC942-85B8-4EDD-8E11-B98AE9810C3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901A21F-F916-440C-AC39-24938E0D3EE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F23291F-5B7C-425B-94D4-2124FB757F84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320717B-84C4-4505-86B3-A01648B935C9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0AAC043-B7FE-4F01-A401-756072986A0D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881E712-9F4C-410C-8613-5DF3113E479F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42B943DF-9976-484F-8FE2-A639F0494ADD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C89A152-E5D8-4FCB-B6AC-A34DC628B04A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E967D6E-76A2-421F-903B-696B9D0D1DFD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A7A2CB2-FF3B-47BE-9651-BAECF6825D6D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C259FF-092F-4F44-A40F-DABD06F18AB4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BC664A3-6D9E-4A04-9C5D-951754FD1823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0CB37EE-7052-4A63-A813-FC4ABF31FA05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81662E5-2600-48D6-88E3-168CEA3A300F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DBFC0A5-B4BA-423B-95DF-926B6A744405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8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24F4D8-8AC2-4D47-9CD4-6DCDFCC1987F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(12/28~1/3)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C447D8-86EF-4DD8-9833-C8567B12843D}"/>
              </a:ext>
            </a:extLst>
          </p:cNvPr>
          <p:cNvSpPr txBox="1"/>
          <p:nvPr/>
        </p:nvSpPr>
        <p:spPr>
          <a:xfrm>
            <a:off x="1809621" y="1857768"/>
            <a:ext cx="4147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Adobe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프리미엄을 통한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디자인 실습 및 로그인 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A8C8F83-07BB-4608-A645-8C7DEEF4B413}"/>
              </a:ext>
            </a:extLst>
          </p:cNvPr>
          <p:cNvSpPr/>
          <p:nvPr/>
        </p:nvSpPr>
        <p:spPr>
          <a:xfrm>
            <a:off x="6518285" y="2312452"/>
            <a:ext cx="2776463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장고 기초 학습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126487-6217-48EC-8A8A-9B87B20F4201}"/>
              </a:ext>
            </a:extLst>
          </p:cNvPr>
          <p:cNvSpPr/>
          <p:nvPr/>
        </p:nvSpPr>
        <p:spPr>
          <a:xfrm>
            <a:off x="2848386" y="1382532"/>
            <a:ext cx="2945108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</a:t>
            </a:r>
            <a:r>
              <a:rPr lang="en-US" altLang="ko-KR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AdobE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웹디자인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A6EB36-62C5-4C15-98C6-8E98F50BA329}"/>
              </a:ext>
            </a:extLst>
          </p:cNvPr>
          <p:cNvSpPr txBox="1"/>
          <p:nvPr/>
        </p:nvSpPr>
        <p:spPr>
          <a:xfrm>
            <a:off x="6504847" y="2779906"/>
            <a:ext cx="4320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goorm.io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들으며 개념 공부 및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구름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ide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작정하고 장고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</a:t>
            </a:r>
            <a:r>
              <a:rPr lang="ko-KR" altLang="en-US" sz="16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장고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실습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9ADB10F-650A-41E3-B2C7-363AE435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10" y="3905833"/>
            <a:ext cx="1606600" cy="1658057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63FE4D4-D2BD-442B-82F8-79B3745589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b="2751"/>
          <a:stretch/>
        </p:blipFill>
        <p:spPr>
          <a:xfrm>
            <a:off x="8445862" y="3884946"/>
            <a:ext cx="1497194" cy="1678945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77A7FF-1CD8-4AD6-A873-BEC788DD1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867" y="2652534"/>
            <a:ext cx="2234902" cy="16894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0C98E-2C88-43DE-8430-A76725F7D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15" y="2637313"/>
            <a:ext cx="1959971" cy="8898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EDD2A17-116D-4F40-8194-A0E31FB51EFA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5B17D32-169C-4C26-A40A-31DF3C177390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C0938E54-9080-4018-9EFA-0B83E3AAA609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FB0CB89-962F-4330-9552-14322F81237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96B9E55-BDD1-4F82-908C-4A7B30EA2071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B0179145-A8F6-485E-B556-86EA86F9D570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D8CDDD4-F672-4CBD-BC8D-F262C6C71747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E99F429-91D6-46E4-9704-827E03E7C4A5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0EF65E9-054C-4E89-9591-DD18A47CBC90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D5E7478-AC36-4F8B-99CB-1DC414E8FF91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5611AB4-9111-4239-91E3-010DE354B3EB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D342F0A-0DC0-42C1-8EAD-43FFC28A4130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159B95B-E52A-439C-B7EF-12227E7C0964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F3B3021-6CFE-4DB4-B788-E84FF5808DA2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F03BAD7-FB00-4696-BFBF-00C9338BD769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755C971-4A19-438E-B91B-436460154F25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4EB80F-0198-47DE-868C-E92841E6C110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(12/28~1/3)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6C578F9-C284-4E3E-9964-E6058F25E1F2}"/>
              </a:ext>
            </a:extLst>
          </p:cNvPr>
          <p:cNvSpPr/>
          <p:nvPr/>
        </p:nvSpPr>
        <p:spPr>
          <a:xfrm>
            <a:off x="6536207" y="4514575"/>
            <a:ext cx="4032271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책과 강의를 통한 프로젝트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APP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 실습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BEDA41-BFDD-48B0-937E-C06EBC61F0C1}"/>
              </a:ext>
            </a:extLst>
          </p:cNvPr>
          <p:cNvSpPr txBox="1"/>
          <p:nvPr/>
        </p:nvSpPr>
        <p:spPr>
          <a:xfrm>
            <a:off x="6514999" y="3918673"/>
            <a:ext cx="4133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점프 투 장고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유튜브 강의를 통해 장고로 프로젝트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app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 실습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74EB49A-304B-43F9-BF7C-9B66B8917DDA}"/>
              </a:ext>
            </a:extLst>
          </p:cNvPr>
          <p:cNvSpPr/>
          <p:nvPr/>
        </p:nvSpPr>
        <p:spPr>
          <a:xfrm>
            <a:off x="2844796" y="3485437"/>
            <a:ext cx="2946399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 디자인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AC9AF2-4FB9-4E46-B12E-33DC5CF60A78}"/>
              </a:ext>
            </a:extLst>
          </p:cNvPr>
          <p:cNvSpPr txBox="1"/>
          <p:nvPr/>
        </p:nvSpPr>
        <p:spPr>
          <a:xfrm>
            <a:off x="2316561" y="3935160"/>
            <a:ext cx="3662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XD Adobe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프리미엄을 통한 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소개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보기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페이지 디자인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4CDCF7-714A-4F81-91C5-8EF52181098A}"/>
              </a:ext>
            </a:extLst>
          </p:cNvPr>
          <p:cNvSpPr txBox="1"/>
          <p:nvPr/>
        </p:nvSpPr>
        <p:spPr>
          <a:xfrm>
            <a:off x="910393" y="5470783"/>
            <a:ext cx="4959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채팅 기능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두더지 박스 기능 등 전체 디자인 완성</a:t>
            </a:r>
            <a:endParaRPr lang="ko-KR" altLang="en-US" sz="16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FBC2F25-0FFF-496E-8847-FC2C069D72CB}"/>
              </a:ext>
            </a:extLst>
          </p:cNvPr>
          <p:cNvSpPr/>
          <p:nvPr/>
        </p:nvSpPr>
        <p:spPr>
          <a:xfrm>
            <a:off x="2294269" y="5883263"/>
            <a:ext cx="3496926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TotheGEM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 디자인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1801B5-9EB9-41C0-8532-B1CD04A548C7}"/>
              </a:ext>
            </a:extLst>
          </p:cNvPr>
          <p:cNvSpPr txBox="1"/>
          <p:nvPr/>
        </p:nvSpPr>
        <p:spPr>
          <a:xfrm>
            <a:off x="6419670" y="5246215"/>
            <a:ext cx="45804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 웹프로그래밍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책을 통한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클래스뷰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개념 학습 및 블로그 실습을 통한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MTV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패턴 공부</a:t>
            </a:r>
            <a:endParaRPr lang="ko-KR" altLang="en-US" sz="16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AAD159A-2C26-443D-872B-644F1ACEC8A1}"/>
              </a:ext>
            </a:extLst>
          </p:cNvPr>
          <p:cNvSpPr/>
          <p:nvPr/>
        </p:nvSpPr>
        <p:spPr>
          <a:xfrm>
            <a:off x="6536207" y="5871357"/>
            <a:ext cx="3543705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실습을 통한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 MTV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패턴 학습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C355E12-381C-4ADD-A609-53F03C3CF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03" y="2367185"/>
            <a:ext cx="973781" cy="1249200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98F75E-09D6-4591-BC34-542643438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66" y="2567927"/>
            <a:ext cx="973781" cy="1248104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2931961-8C1A-401C-8DDF-0C304E900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62" y="2455115"/>
            <a:ext cx="1440000" cy="1080000"/>
          </a:xfrm>
          <a:prstGeom prst="rect">
            <a:avLst/>
          </a:prstGeom>
          <a:ln>
            <a:solidFill>
              <a:srgbClr val="25708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5A1D9-FCC0-4960-89DE-1ABEB52875B8}"/>
              </a:ext>
            </a:extLst>
          </p:cNvPr>
          <p:cNvSpPr txBox="1"/>
          <p:nvPr/>
        </p:nvSpPr>
        <p:spPr>
          <a:xfrm>
            <a:off x="8894796" y="3568599"/>
            <a:ext cx="217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책을 통한 개념 공부 및 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4816F8-CD82-4CF4-8E68-DF6618D354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65"/>
          <a:stretch/>
        </p:blipFill>
        <p:spPr>
          <a:xfrm>
            <a:off x="318172" y="3438899"/>
            <a:ext cx="1860330" cy="134463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873CB73-E1EC-4BA7-9619-0E47C4228D82}"/>
              </a:ext>
            </a:extLst>
          </p:cNvPr>
          <p:cNvSpPr txBox="1"/>
          <p:nvPr/>
        </p:nvSpPr>
        <p:spPr>
          <a:xfrm>
            <a:off x="233951" y="4850007"/>
            <a:ext cx="217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디자인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완성본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AD37D6C-3C6F-4A4F-ACDA-0EBA5AC0D770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262E3C7-F3B8-450D-8355-B9A11DBA5688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63490F8-697F-4085-B626-881831F30BC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A02B99C-3008-4BD3-A8B9-DDCC47305B67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0BF8C3A-882F-4251-9D38-0C5BD28F69F0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DD68BA58-68D5-4540-8470-B84FB71D28FF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C8475C2-5A2A-4357-9D9D-E28371607E30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4F641002-DDAB-4C7D-A00E-C41B4ED78F26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C7BF664-E190-4DBE-A1E4-626FF1E6225B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AF98056B-43D2-49EF-91AA-F7F3003A1505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008897A-954C-4D74-B549-15ADBC8A2301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3D757A3-175E-4ABE-8361-BA2CB833B82A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259F5F-04F9-48C4-A411-F16BC58A434E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A226DD3-81EA-493C-8F4F-A1CA8EDE904C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23CA767-A175-4F9D-B9C1-4C3B20A4A34E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3DA05C-1567-41AA-B221-839C1C9E098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21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4FFE3D-C113-4B7F-8F03-79302F10811E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(1/4~1/10)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1A0D5A-0F04-4A77-8437-8D22745FFA6D}"/>
              </a:ext>
            </a:extLst>
          </p:cNvPr>
          <p:cNvSpPr txBox="1"/>
          <p:nvPr/>
        </p:nvSpPr>
        <p:spPr>
          <a:xfrm>
            <a:off x="1675043" y="1840576"/>
            <a:ext cx="425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인프런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html/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만들면서 배우는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여러 강좌와 코딩 게임을 통한 학습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B909714-DA92-4851-927B-6C0299725C3F}"/>
              </a:ext>
            </a:extLst>
          </p:cNvPr>
          <p:cNvSpPr/>
          <p:nvPr/>
        </p:nvSpPr>
        <p:spPr>
          <a:xfrm>
            <a:off x="6543686" y="2312452"/>
            <a:ext cx="2941068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</a:t>
            </a:r>
            <a:r>
              <a:rPr lang="ko-KR" altLang="en-US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개발 실습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73A290-0550-4567-8D3D-57371D7C6110}"/>
              </a:ext>
            </a:extLst>
          </p:cNvPr>
          <p:cNvSpPr txBox="1"/>
          <p:nvPr/>
        </p:nvSpPr>
        <p:spPr>
          <a:xfrm>
            <a:off x="6500267" y="2775034"/>
            <a:ext cx="416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공부한 내용을 바탕으로 두더지 웹의 기능 중 하나인 유실물 등록페이지를 클래스형 뷰로 개발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D1B6BF-56CC-4523-A2DA-9D0A351662C9}"/>
              </a:ext>
            </a:extLst>
          </p:cNvPr>
          <p:cNvSpPr/>
          <p:nvPr/>
        </p:nvSpPr>
        <p:spPr>
          <a:xfrm>
            <a:off x="2176535" y="1365340"/>
            <a:ext cx="3642343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강의를 통해  웹 메인 페이지 제작 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1448076-8883-406D-BD74-D029D1944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56" y="3618351"/>
            <a:ext cx="1800000" cy="1074999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605250-4407-4367-8098-8B795FEDE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5" y="2601752"/>
            <a:ext cx="1359616" cy="166930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F6470-C82E-46F3-AA2B-9A43DCB15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37" y="2879904"/>
            <a:ext cx="1293691" cy="106064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" name="그림 11" descr="텍스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21000129-D503-43E1-9726-CF1FEC6DB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2" y="2879904"/>
            <a:ext cx="1352348" cy="1670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4B9C460-3637-4316-8EB7-A2F242AE2846}"/>
              </a:ext>
            </a:extLst>
          </p:cNvPr>
          <p:cNvSpPr txBox="1"/>
          <p:nvPr/>
        </p:nvSpPr>
        <p:spPr>
          <a:xfrm>
            <a:off x="3508680" y="4026481"/>
            <a:ext cx="2581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flex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box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학습용 코딩게임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AE90061-9319-403F-B649-23F1200D3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105" y="3603927"/>
            <a:ext cx="1800000" cy="1074999"/>
          </a:xfrm>
          <a:prstGeom prst="rect">
            <a:avLst/>
          </a:prstGeom>
          <a:ln>
            <a:noFill/>
          </a:ln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FE88EC-6290-4D81-BA93-943BF1D2C7DA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73C58C7-8FF1-4404-A05C-53C472A3D40D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7557CB3-BBC1-4E31-A233-EC24BD24984A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96088DA-CF91-4E0E-8ED3-FA926E7A82F3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FA91BF3-91F0-4010-B24C-8B199EB04CD0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FAC6D2F-5B27-4A8F-B852-D67EE29AA14D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587EA5B6-1CC4-466C-95C8-64931695F536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E2D5D34B-59A1-490F-ADEA-C5A64B5D2EE9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6FA6829-F262-4804-9554-42BDAB8D5C8D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3E4E6CC-3D57-4B8A-B89D-0AE84F46E892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04AE008-C456-417C-A663-E23C28866254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1C6DD9B-E817-486E-83F4-D21AE7CB163D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B99F10C-5238-466F-9FDB-77E101D755A5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3411E2E-269E-4E33-99FB-6BE31DA3162C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68B7D73-AC4E-41D5-AC10-A698FFB5DE46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41F8D84-AEDD-4656-A661-765C44383EB8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62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B00F4-AF8B-41E3-B1CA-081379586D0D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(1/4~1/10)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2EFE67BC-9CD9-4B78-A3BF-584DCD88B852}"/>
              </a:ext>
            </a:extLst>
          </p:cNvPr>
          <p:cNvSpPr/>
          <p:nvPr/>
        </p:nvSpPr>
        <p:spPr>
          <a:xfrm>
            <a:off x="6588956" y="4551216"/>
            <a:ext cx="4782716" cy="399510"/>
          </a:xfrm>
          <a:prstGeom prst="roundRect">
            <a:avLst/>
          </a:prstGeom>
          <a:solidFill>
            <a:srgbClr val="25708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HUB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사용법 익히기 및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개발환경 연동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B72CF5-1A3D-48DC-8F40-F83AD105FDE8}"/>
              </a:ext>
            </a:extLst>
          </p:cNvPr>
          <p:cNvSpPr txBox="1"/>
          <p:nvPr/>
        </p:nvSpPr>
        <p:spPr>
          <a:xfrm>
            <a:off x="6588955" y="5006033"/>
            <a:ext cx="4442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 프로젝트에서 유용하게 쓰이는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 hub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사용법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작업환경 연동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강의를 통한 개발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C54B2C-C89B-43FE-8F78-8CA8C0B72D2E}"/>
              </a:ext>
            </a:extLst>
          </p:cNvPr>
          <p:cNvSpPr/>
          <p:nvPr/>
        </p:nvSpPr>
        <p:spPr>
          <a:xfrm>
            <a:off x="3396487" y="3485437"/>
            <a:ext cx="2379621" cy="399510"/>
          </a:xfrm>
          <a:prstGeom prst="roundRect">
            <a:avLst/>
          </a:prstGeom>
          <a:solidFill>
            <a:schemeClr val="bg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기능 페이지 개발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FE1F25-BC17-4B9B-9C54-7AC39149BB11}"/>
              </a:ext>
            </a:extLst>
          </p:cNvPr>
          <p:cNvSpPr txBox="1"/>
          <p:nvPr/>
        </p:nvSpPr>
        <p:spPr>
          <a:xfrm>
            <a:off x="1729733" y="4012190"/>
            <a:ext cx="4135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보기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navbar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메인 페이지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반응형으로 제작 실습</a:t>
            </a:r>
            <a:endParaRPr lang="ko-KR" altLang="en-US" sz="16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DE3384B-4194-4FC4-9220-4B484E06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93" y="4938022"/>
            <a:ext cx="1721573" cy="1212522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22B26D0-34A8-4C68-B64D-41503F192B4A}"/>
              </a:ext>
            </a:extLst>
          </p:cNvPr>
          <p:cNvSpPr/>
          <p:nvPr/>
        </p:nvSpPr>
        <p:spPr>
          <a:xfrm>
            <a:off x="2382668" y="5424711"/>
            <a:ext cx="432808" cy="319616"/>
          </a:xfrm>
          <a:custGeom>
            <a:avLst/>
            <a:gdLst>
              <a:gd name="connsiteX0" fmla="*/ 0 w 432808"/>
              <a:gd name="connsiteY0" fmla="*/ 79904 h 319616"/>
              <a:gd name="connsiteX1" fmla="*/ 273000 w 432808"/>
              <a:gd name="connsiteY1" fmla="*/ 79904 h 319616"/>
              <a:gd name="connsiteX2" fmla="*/ 273000 w 432808"/>
              <a:gd name="connsiteY2" fmla="*/ 0 h 319616"/>
              <a:gd name="connsiteX3" fmla="*/ 432808 w 432808"/>
              <a:gd name="connsiteY3" fmla="*/ 159808 h 319616"/>
              <a:gd name="connsiteX4" fmla="*/ 273000 w 432808"/>
              <a:gd name="connsiteY4" fmla="*/ 319616 h 319616"/>
              <a:gd name="connsiteX5" fmla="*/ 273000 w 432808"/>
              <a:gd name="connsiteY5" fmla="*/ 239712 h 319616"/>
              <a:gd name="connsiteX6" fmla="*/ 0 w 432808"/>
              <a:gd name="connsiteY6" fmla="*/ 239712 h 319616"/>
              <a:gd name="connsiteX7" fmla="*/ 0 w 432808"/>
              <a:gd name="connsiteY7" fmla="*/ 79904 h 31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808" h="319616" fill="none" extrusionOk="0">
                <a:moveTo>
                  <a:pt x="0" y="79904"/>
                </a:moveTo>
                <a:cubicBezTo>
                  <a:pt x="62513" y="53620"/>
                  <a:pt x="217533" y="95327"/>
                  <a:pt x="273000" y="79904"/>
                </a:cubicBezTo>
                <a:cubicBezTo>
                  <a:pt x="264879" y="48768"/>
                  <a:pt x="273431" y="30840"/>
                  <a:pt x="273000" y="0"/>
                </a:cubicBezTo>
                <a:cubicBezTo>
                  <a:pt x="325076" y="35164"/>
                  <a:pt x="365275" y="122541"/>
                  <a:pt x="432808" y="159808"/>
                </a:cubicBezTo>
                <a:cubicBezTo>
                  <a:pt x="398229" y="195878"/>
                  <a:pt x="326348" y="260874"/>
                  <a:pt x="273000" y="319616"/>
                </a:cubicBezTo>
                <a:cubicBezTo>
                  <a:pt x="265912" y="293309"/>
                  <a:pt x="281727" y="275874"/>
                  <a:pt x="273000" y="239712"/>
                </a:cubicBezTo>
                <a:cubicBezTo>
                  <a:pt x="188229" y="262574"/>
                  <a:pt x="111239" y="226734"/>
                  <a:pt x="0" y="239712"/>
                </a:cubicBezTo>
                <a:cubicBezTo>
                  <a:pt x="-12877" y="179253"/>
                  <a:pt x="10971" y="153649"/>
                  <a:pt x="0" y="79904"/>
                </a:cubicBezTo>
                <a:close/>
              </a:path>
              <a:path w="432808" h="319616" stroke="0" extrusionOk="0">
                <a:moveTo>
                  <a:pt x="0" y="79904"/>
                </a:moveTo>
                <a:cubicBezTo>
                  <a:pt x="127541" y="54779"/>
                  <a:pt x="196727" y="105109"/>
                  <a:pt x="273000" y="79904"/>
                </a:cubicBezTo>
                <a:cubicBezTo>
                  <a:pt x="268413" y="55798"/>
                  <a:pt x="273967" y="28036"/>
                  <a:pt x="273000" y="0"/>
                </a:cubicBezTo>
                <a:cubicBezTo>
                  <a:pt x="339405" y="39608"/>
                  <a:pt x="359780" y="107639"/>
                  <a:pt x="432808" y="159808"/>
                </a:cubicBezTo>
                <a:cubicBezTo>
                  <a:pt x="382305" y="233115"/>
                  <a:pt x="317231" y="272921"/>
                  <a:pt x="273000" y="319616"/>
                </a:cubicBezTo>
                <a:cubicBezTo>
                  <a:pt x="265200" y="300660"/>
                  <a:pt x="275015" y="256491"/>
                  <a:pt x="273000" y="239712"/>
                </a:cubicBezTo>
                <a:cubicBezTo>
                  <a:pt x="140390" y="250656"/>
                  <a:pt x="134157" y="213035"/>
                  <a:pt x="0" y="239712"/>
                </a:cubicBezTo>
                <a:cubicBezTo>
                  <a:pt x="-2217" y="168977"/>
                  <a:pt x="2049" y="116048"/>
                  <a:pt x="0" y="7990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85155230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833A45A-CF36-4D7A-AA5E-F60C145A5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"/>
          <a:stretch/>
        </p:blipFill>
        <p:spPr>
          <a:xfrm>
            <a:off x="3031960" y="4810778"/>
            <a:ext cx="1060319" cy="13032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348F64-DF5B-411B-93F4-CD5E50617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96"/>
          <a:stretch/>
        </p:blipFill>
        <p:spPr>
          <a:xfrm>
            <a:off x="4253437" y="4862841"/>
            <a:ext cx="1593282" cy="10002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DC8B5B-F342-4E0A-B90E-E95EDF85407C}"/>
              </a:ext>
            </a:extLst>
          </p:cNvPr>
          <p:cNvSpPr txBox="1"/>
          <p:nvPr/>
        </p:nvSpPr>
        <p:spPr>
          <a:xfrm>
            <a:off x="2801611" y="6231708"/>
            <a:ext cx="139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Width : 768px;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B80624-E6B0-4A49-8AEB-6D3446F547F5}"/>
              </a:ext>
            </a:extLst>
          </p:cNvPr>
          <p:cNvSpPr txBox="1"/>
          <p:nvPr/>
        </p:nvSpPr>
        <p:spPr>
          <a:xfrm>
            <a:off x="4282634" y="6232744"/>
            <a:ext cx="1393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Width : 100%;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61149-4CFB-438C-BFD8-152CEA5F2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63" y="2397221"/>
            <a:ext cx="1597529" cy="1363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151A1C-7A86-4C72-8964-07BDEA07B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8751" y="2414711"/>
            <a:ext cx="1333911" cy="1618689"/>
          </a:xfrm>
          <a:prstGeom prst="rect">
            <a:avLst/>
          </a:prstGeom>
          <a:ln>
            <a:solidFill>
              <a:srgbClr val="257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C6BC9B-F419-4C2C-B741-EF6EA6AEC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22" t="14544" r="16728" b="12540"/>
          <a:stretch/>
        </p:blipFill>
        <p:spPr>
          <a:xfrm>
            <a:off x="10952590" y="2111734"/>
            <a:ext cx="463984" cy="444501"/>
          </a:xfrm>
          <a:prstGeom prst="ellipse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B47CB9-6574-411F-A8F3-41C65D5F3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130" y="2408009"/>
            <a:ext cx="1597529" cy="135255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D8A1A9-BFCE-487C-8F51-1DABD99C0E55}"/>
              </a:ext>
            </a:extLst>
          </p:cNvPr>
          <p:cNvSpPr txBox="1"/>
          <p:nvPr/>
        </p:nvSpPr>
        <p:spPr>
          <a:xfrm>
            <a:off x="6460513" y="3953886"/>
            <a:ext cx="2577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파이참을 통한 개발 실습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CDE5708-195B-4E57-A5E5-49928D5066AD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15EF792-ACB9-4709-8A34-E414969B0A71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E39B3B7-F356-4C49-A695-27E855D7B29C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7DEDC41-197C-49F6-814C-BBC98F655B6A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409CE8D7-EA3F-460C-B450-DEBE463C1725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9D705D5-EBEF-4747-BE67-AECC140797EF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34D42045-0D0A-4600-A8B9-D1EA9A91212B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51A7DFFC-8612-4F13-B4A2-828BF43E6EAD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FE321307-82B1-4C64-B5C3-4D8F74B12D6F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39891A2-D296-4074-AB29-9E965AD238C0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B930310-E555-473C-BBF4-7FBF9A82BB3C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A755F1E-7FB9-4754-BA5E-20D6D4FDCFC4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66EE57D-866F-49F4-B120-C9FB47FA3892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397FEFB-5BFB-49ED-B447-7334518786FE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A507C6E-C38D-4ABC-92A4-9372FF5E16A5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F2A6117-7116-4F68-9CA8-AE5A8A0DEB72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46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8822F8-5762-4244-8AD6-FF7D329C0A91}"/>
              </a:ext>
            </a:extLst>
          </p:cNvPr>
          <p:cNvSpPr/>
          <p:nvPr/>
        </p:nvSpPr>
        <p:spPr>
          <a:xfrm>
            <a:off x="0" y="6670158"/>
            <a:ext cx="12191999" cy="187842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968ADF-9C7B-4743-817A-4C27A833BB2A}"/>
              </a:ext>
            </a:extLst>
          </p:cNvPr>
          <p:cNvSpPr/>
          <p:nvPr/>
        </p:nvSpPr>
        <p:spPr>
          <a:xfrm>
            <a:off x="0" y="0"/>
            <a:ext cx="12191999" cy="744015"/>
          </a:xfrm>
          <a:prstGeom prst="rect">
            <a:avLst/>
          </a:prstGeom>
          <a:solidFill>
            <a:srgbClr val="25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3BC64-05E3-4AB0-8A22-F71C5AE9E242}"/>
              </a:ext>
            </a:extLst>
          </p:cNvPr>
          <p:cNvSpPr txBox="1"/>
          <p:nvPr/>
        </p:nvSpPr>
        <p:spPr>
          <a:xfrm>
            <a:off x="580571" y="120942"/>
            <a:ext cx="20185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II.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B4379D-D927-4B98-91D0-073F2CB8B24A}"/>
              </a:ext>
            </a:extLst>
          </p:cNvPr>
          <p:cNvSpPr/>
          <p:nvPr/>
        </p:nvSpPr>
        <p:spPr>
          <a:xfrm>
            <a:off x="0" y="0"/>
            <a:ext cx="464457" cy="744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87DE9BA-03C8-41EC-AD18-C6D174106B02}"/>
              </a:ext>
            </a:extLst>
          </p:cNvPr>
          <p:cNvSpPr/>
          <p:nvPr/>
        </p:nvSpPr>
        <p:spPr>
          <a:xfrm>
            <a:off x="3046417" y="1401498"/>
            <a:ext cx="2776463" cy="399510"/>
          </a:xfrm>
          <a:prstGeom prst="roundRect">
            <a:avLst/>
          </a:prstGeom>
          <a:solidFill>
            <a:srgbClr val="8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조회 페이지 개발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1BD3D70-BAB4-4108-8FA7-4EC9392B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71" y="1985610"/>
            <a:ext cx="1796310" cy="83734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2" name="그림 61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CA32B0BC-112F-4870-94F3-C76D9BBEC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754" r="13991" b="6125"/>
          <a:stretch/>
        </p:blipFill>
        <p:spPr>
          <a:xfrm>
            <a:off x="2839505" y="1987341"/>
            <a:ext cx="1463260" cy="8127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02A207C-4183-4D70-836A-1D4E62F471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1157" r="14128" b="22644"/>
          <a:stretch/>
        </p:blipFill>
        <p:spPr>
          <a:xfrm>
            <a:off x="4402253" y="2004053"/>
            <a:ext cx="1403033" cy="77936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F900C1E-A9AF-4C5A-9BCD-914DD7FD517E}"/>
              </a:ext>
            </a:extLst>
          </p:cNvPr>
          <p:cNvSpPr txBox="1"/>
          <p:nvPr/>
        </p:nvSpPr>
        <p:spPr>
          <a:xfrm>
            <a:off x="1560499" y="2958453"/>
            <a:ext cx="439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유저들이 등록한 분실물 혹은 습득물들을 조회할 수 있는 페이지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영역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(html,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2039008-BDC8-4EFF-90EA-83C8BE22BB2A}"/>
              </a:ext>
            </a:extLst>
          </p:cNvPr>
          <p:cNvSpPr/>
          <p:nvPr/>
        </p:nvSpPr>
        <p:spPr>
          <a:xfrm>
            <a:off x="6506407" y="2309286"/>
            <a:ext cx="2776463" cy="399510"/>
          </a:xfrm>
          <a:prstGeom prst="roundRect">
            <a:avLst/>
          </a:prstGeom>
          <a:solidFill>
            <a:srgbClr val="4A8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유실물 등록 페이지 개발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D1D87605-E2FD-4CDE-BDB8-18969EA5C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96" t="7339" r="18187" b="39074"/>
          <a:stretch/>
        </p:blipFill>
        <p:spPr>
          <a:xfrm>
            <a:off x="7106767" y="2949032"/>
            <a:ext cx="1575742" cy="953456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CB8168A-7CCF-44AA-9313-66F352B99C97}"/>
              </a:ext>
            </a:extLst>
          </p:cNvPr>
          <p:cNvSpPr txBox="1"/>
          <p:nvPr/>
        </p:nvSpPr>
        <p:spPr>
          <a:xfrm>
            <a:off x="7061308" y="4010705"/>
            <a:ext cx="202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나눔스퀘어_ac" panose="020B0600000101010101" pitchFamily="50" charset="-127"/>
              <a:buChar char="▲"/>
            </a:pPr>
            <a:r>
              <a:rPr lang="en-US" altLang="ko-KR" sz="12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Pycharm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 코딩한 화면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6F828B-DCD8-4197-BEF4-D121ADFE4C92}"/>
              </a:ext>
            </a:extLst>
          </p:cNvPr>
          <p:cNvSpPr txBox="1"/>
          <p:nvPr/>
        </p:nvSpPr>
        <p:spPr>
          <a:xfrm>
            <a:off x="8906986" y="3022244"/>
            <a:ext cx="284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팀이 만든 등록 페이지를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연결함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주소 등록은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Kakao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map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연동함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E02E513-1B70-4FBA-9100-6ECAA8F008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68" t="27974" r="14542" b="10436"/>
          <a:stretch/>
        </p:blipFill>
        <p:spPr>
          <a:xfrm>
            <a:off x="6803376" y="4666300"/>
            <a:ext cx="2680225" cy="1298816"/>
          </a:xfrm>
          <a:prstGeom prst="rect">
            <a:avLst/>
          </a:prstGeom>
          <a:ln>
            <a:solidFill>
              <a:srgbClr val="4A8895"/>
            </a:solidFill>
          </a:ln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3D68133-8EC7-4E6C-8496-CF23ED3209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60" t="3792" r="57019" b="14495"/>
          <a:stretch/>
        </p:blipFill>
        <p:spPr>
          <a:xfrm>
            <a:off x="9721382" y="4125839"/>
            <a:ext cx="2027881" cy="2400996"/>
          </a:xfrm>
          <a:prstGeom prst="rect">
            <a:avLst/>
          </a:prstGeom>
          <a:ln>
            <a:solidFill>
              <a:srgbClr val="4A8895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727F757-090B-461B-A54D-86F7F2CA9A62}"/>
              </a:ext>
            </a:extLst>
          </p:cNvPr>
          <p:cNvSpPr txBox="1"/>
          <p:nvPr/>
        </p:nvSpPr>
        <p:spPr>
          <a:xfrm>
            <a:off x="-42625" y="715739"/>
            <a:ext cx="168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40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endParaRPr lang="en-US" altLang="ko-KR" sz="40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b="1" i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(1/11~17)</a:t>
            </a:r>
            <a:endParaRPr lang="ko-KR" altLang="en-US" sz="1600" b="1" i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81B0024-2452-48D6-8CDE-A803161AA4F3}"/>
              </a:ext>
            </a:extLst>
          </p:cNvPr>
          <p:cNvGrpSpPr/>
          <p:nvPr/>
        </p:nvGrpSpPr>
        <p:grpSpPr>
          <a:xfrm>
            <a:off x="5914933" y="744029"/>
            <a:ext cx="456490" cy="5926140"/>
            <a:chOff x="6282487" y="744029"/>
            <a:chExt cx="456490" cy="592614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0FB1010-FED0-4B96-9AFC-AA8E2B1FB1DF}"/>
                </a:ext>
              </a:extLst>
            </p:cNvPr>
            <p:cNvGrpSpPr/>
            <p:nvPr/>
          </p:nvGrpSpPr>
          <p:grpSpPr>
            <a:xfrm>
              <a:off x="6282487" y="744029"/>
              <a:ext cx="456490" cy="5926140"/>
              <a:chOff x="6282487" y="744029"/>
              <a:chExt cx="456490" cy="5926140"/>
            </a:xfrm>
            <a:gradFill flip="none" rotWithShape="1">
              <a:gsLst>
                <a:gs pos="0">
                  <a:srgbClr val="93F1D8"/>
                </a:gs>
                <a:gs pos="42000">
                  <a:srgbClr val="79EFE9"/>
                </a:gs>
                <a:gs pos="100000">
                  <a:srgbClr val="257080"/>
                </a:gs>
              </a:gsLst>
              <a:lin ang="5400000" scaled="1"/>
              <a:tileRect/>
            </a:gradFill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373A0877-178D-4348-90EC-AE1656B836A7}"/>
                  </a:ext>
                </a:extLst>
              </p:cNvPr>
              <p:cNvSpPr/>
              <p:nvPr/>
            </p:nvSpPr>
            <p:spPr>
              <a:xfrm rot="5400000">
                <a:off x="6292924" y="3438898"/>
                <a:ext cx="446048" cy="4460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8EFC24EA-E62C-4794-89A6-F78FB74CFCF5}"/>
                  </a:ext>
                </a:extLst>
              </p:cNvPr>
              <p:cNvGrpSpPr/>
              <p:nvPr/>
            </p:nvGrpSpPr>
            <p:grpSpPr>
              <a:xfrm rot="5400000">
                <a:off x="3547662" y="3478854"/>
                <a:ext cx="5926140" cy="456490"/>
                <a:chOff x="3" y="2765499"/>
                <a:chExt cx="5926140" cy="456490"/>
              </a:xfrm>
              <a:grpFill/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20C78945-2999-4ED6-8608-EAEB03172CF6}"/>
                    </a:ext>
                  </a:extLst>
                </p:cNvPr>
                <p:cNvSpPr/>
                <p:nvPr/>
              </p:nvSpPr>
              <p:spPr>
                <a:xfrm>
                  <a:off x="610933" y="2775940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4883836F-EC80-44D1-A223-ECAAE6D113AA}"/>
                    </a:ext>
                  </a:extLst>
                </p:cNvPr>
                <p:cNvSpPr/>
                <p:nvPr/>
              </p:nvSpPr>
              <p:spPr>
                <a:xfrm>
                  <a:off x="1568426" y="2765503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6A13D457-DEB0-4E2D-95F9-81BA8947AC83}"/>
                    </a:ext>
                  </a:extLst>
                </p:cNvPr>
                <p:cNvSpPr/>
                <p:nvPr/>
              </p:nvSpPr>
              <p:spPr>
                <a:xfrm>
                  <a:off x="3806278" y="2765501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405998ED-D20E-4EB9-990B-CDEBEBAE1031}"/>
                    </a:ext>
                  </a:extLst>
                </p:cNvPr>
                <p:cNvSpPr/>
                <p:nvPr/>
              </p:nvSpPr>
              <p:spPr>
                <a:xfrm>
                  <a:off x="5140708" y="2765499"/>
                  <a:ext cx="446049" cy="44604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B3382522-B670-4ADD-A6B5-763E5C045F56}"/>
                    </a:ext>
                  </a:extLst>
                </p:cNvPr>
                <p:cNvSpPr/>
                <p:nvPr/>
              </p:nvSpPr>
              <p:spPr>
                <a:xfrm>
                  <a:off x="3" y="2897113"/>
                  <a:ext cx="5926140" cy="16757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5FBAF79-41F2-49B8-B93A-1556EBA4CABD}"/>
                </a:ext>
              </a:extLst>
            </p:cNvPr>
            <p:cNvSpPr/>
            <p:nvPr/>
          </p:nvSpPr>
          <p:spPr>
            <a:xfrm rot="5400000">
              <a:off x="6403663" y="1465927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4DA63BA-16F8-4242-9F85-A0061740163F}"/>
                </a:ext>
              </a:extLst>
            </p:cNvPr>
            <p:cNvSpPr/>
            <p:nvPr/>
          </p:nvSpPr>
          <p:spPr>
            <a:xfrm rot="5400000">
              <a:off x="6399821" y="24336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C84F2C06-6005-420F-97CC-926F7E0F9967}"/>
                </a:ext>
              </a:extLst>
            </p:cNvPr>
            <p:cNvSpPr/>
            <p:nvPr/>
          </p:nvSpPr>
          <p:spPr>
            <a:xfrm rot="5400000">
              <a:off x="6414098" y="4678926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5E0E721-1468-4AF5-8737-934D113A9A8A}"/>
                </a:ext>
              </a:extLst>
            </p:cNvPr>
            <p:cNvSpPr/>
            <p:nvPr/>
          </p:nvSpPr>
          <p:spPr>
            <a:xfrm rot="5400000">
              <a:off x="6403663" y="6005895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58ACF8B-ED11-4793-A79D-146711E2EE21}"/>
                </a:ext>
              </a:extLst>
            </p:cNvPr>
            <p:cNvSpPr/>
            <p:nvPr/>
          </p:nvSpPr>
          <p:spPr>
            <a:xfrm rot="5400000">
              <a:off x="6412448" y="3560312"/>
              <a:ext cx="203699" cy="203699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DB89CBC-E2F5-4ABF-B332-36EDB338116D}"/>
              </a:ext>
            </a:extLst>
          </p:cNvPr>
          <p:cNvSpPr/>
          <p:nvPr/>
        </p:nvSpPr>
        <p:spPr>
          <a:xfrm>
            <a:off x="6518284" y="819741"/>
            <a:ext cx="951730" cy="399510"/>
          </a:xfrm>
          <a:prstGeom prst="roundRect">
            <a:avLst/>
          </a:prstGeom>
          <a:noFill/>
          <a:ln>
            <a:solidFill>
              <a:srgbClr val="257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5708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</a:t>
            </a:r>
            <a:endParaRPr lang="ko-KR" altLang="en-US" sz="2000" b="1" dirty="0">
              <a:solidFill>
                <a:srgbClr val="25708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AAAE8D8-2FFF-4FA5-BF6B-654A6A649870}"/>
              </a:ext>
            </a:extLst>
          </p:cNvPr>
          <p:cNvSpPr/>
          <p:nvPr/>
        </p:nvSpPr>
        <p:spPr>
          <a:xfrm>
            <a:off x="4701491" y="819741"/>
            <a:ext cx="1105710" cy="39951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6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BF90A8C8D77542AE7455B156727A66" ma:contentTypeVersion="7" ma:contentTypeDescription="새 문서를 만듭니다." ma:contentTypeScope="" ma:versionID="144691132a93b900819f5cc3f971373c">
  <xsd:schema xmlns:xsd="http://www.w3.org/2001/XMLSchema" xmlns:xs="http://www.w3.org/2001/XMLSchema" xmlns:p="http://schemas.microsoft.com/office/2006/metadata/properties" xmlns:ns3="9a4efa66-e3bb-4606-ab04-a86465e7c91e" xmlns:ns4="6f6beaba-29df-4726-a249-52d1e05cfdd8" targetNamespace="http://schemas.microsoft.com/office/2006/metadata/properties" ma:root="true" ma:fieldsID="2b6282c710a9391e65ef6041ceb15784" ns3:_="" ns4:_="">
    <xsd:import namespace="9a4efa66-e3bb-4606-ab04-a86465e7c91e"/>
    <xsd:import namespace="6f6beaba-29df-4726-a249-52d1e05cfd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efa66-e3bb-4606-ab04-a86465e7c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6beaba-29df-4726-a249-52d1e05cfd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38E564-2220-4025-B532-6DA210FFDC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99CBB9-3BCD-42A2-8FB8-B151846047C7}">
  <ds:schemaRefs>
    <ds:schemaRef ds:uri="6f6beaba-29df-4726-a249-52d1e05cfdd8"/>
    <ds:schemaRef ds:uri="9a4efa66-e3bb-4606-ab04-a86465e7c9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4FB4D7D-BDA7-4282-81AF-4DAEC2F497A3}">
  <ds:schemaRefs>
    <ds:schemaRef ds:uri="6f6beaba-29df-4726-a249-52d1e05cfdd8"/>
    <ds:schemaRef ds:uri="9a4efa66-e3bb-4606-ab04-a86465e7c9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1085</Words>
  <Application>Microsoft Office PowerPoint</Application>
  <PresentationFormat>와이드스크린</PresentationFormat>
  <Paragraphs>205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ExtraBold</vt:lpstr>
      <vt:lpstr>나눔스퀘어_ac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임보영</dc:creator>
  <cp:lastModifiedBy>유정 황</cp:lastModifiedBy>
  <cp:revision>103</cp:revision>
  <dcterms:created xsi:type="dcterms:W3CDTF">2021-01-26T14:02:09Z</dcterms:created>
  <dcterms:modified xsi:type="dcterms:W3CDTF">2021-01-27T04:51:39Z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0x0101001BBF90A8C8D77542AE7455B156727A66</vt:lpwstr>
  </property>
</Properties>
</file>